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5"/>
  </p:sldMasterIdLst>
  <p:notesMasterIdLst>
    <p:notesMasterId r:id="rId28"/>
  </p:notesMasterIdLst>
  <p:sldIdLst>
    <p:sldId id="308" r:id="rId6"/>
    <p:sldId id="327" r:id="rId7"/>
    <p:sldId id="336" r:id="rId8"/>
    <p:sldId id="337" r:id="rId9"/>
    <p:sldId id="338" r:id="rId10"/>
    <p:sldId id="339" r:id="rId11"/>
    <p:sldId id="340" r:id="rId12"/>
    <p:sldId id="341" r:id="rId13"/>
    <p:sldId id="342" r:id="rId14"/>
    <p:sldId id="343" r:id="rId15"/>
    <p:sldId id="344" r:id="rId16"/>
    <p:sldId id="346" r:id="rId17"/>
    <p:sldId id="347" r:id="rId18"/>
    <p:sldId id="348" r:id="rId19"/>
    <p:sldId id="349" r:id="rId20"/>
    <p:sldId id="350" r:id="rId21"/>
    <p:sldId id="309" r:id="rId22"/>
    <p:sldId id="281" r:id="rId23"/>
    <p:sldId id="335" r:id="rId24"/>
    <p:sldId id="351" r:id="rId25"/>
    <p:sldId id="352" r:id="rId26"/>
    <p:sldId id="353" r:id="rId27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0000"/>
    <a:srgbClr val="96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1860" y="-240"/>
      </p:cViewPr>
      <p:guideLst>
        <p:guide orient="horz" pos="344"/>
        <p:guide orient="horz" pos="600"/>
        <p:guide orient="horz" pos="3654"/>
        <p:guide orient="horz" pos="864"/>
        <p:guide pos="4610"/>
        <p:guide pos="1122"/>
        <p:guide pos="184"/>
      </p:guideLst>
    </p:cSldViewPr>
  </p:slideViewPr>
  <p:outlineViewPr>
    <p:cViewPr>
      <p:scale>
        <a:sx n="100" d="100"/>
        <a:sy n="100" d="100"/>
      </p:scale>
      <p:origin x="0" y="10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0963" y="0"/>
            <a:ext cx="28987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63588"/>
            <a:ext cx="4986338" cy="374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988" y="4732338"/>
            <a:ext cx="4957762" cy="450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646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0963" y="9464675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/>
            </a:lvl1pPr>
          </a:lstStyle>
          <a:p>
            <a:pPr>
              <a:defRPr/>
            </a:pPr>
            <a:fld id="{7306FC86-B197-44CA-843D-42976F4091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8790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 pitchFamily="-10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fld id="{79F918FC-46BF-4FF8-90BF-3E35F447367B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fld id="{387B4211-5BA1-424E-8171-DD7371FD6E91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fld id="{8326F042-0ED8-42AF-8DB3-18335ED5ACBD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fld id="{193F29EE-2971-41A8-9E16-1AAE87C4D56D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fld id="{A584CDFE-E9F6-4EBA-AC0C-819B4D29A82C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fld id="{1DD42CF3-4FFF-4A3B-81C3-FE47E10EEBAC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fld id="{A0A9EB35-C8DD-4509-A16E-13607A624706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fld id="{5617D3B4-8E1C-4939-9FA6-1879B0B10EF9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fld id="{FCFD7A23-9E57-4226-9EBF-B2553860C285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fld id="{7A752C46-7805-4BB2-8CFE-B0DE7CA738F5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fld id="{2FF36E0A-5B0D-4817-A2AF-A615CD565B54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fld id="{1C04F300-91EA-4934-B786-79E7EECCB8F4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fld id="{54FEE3A5-BB60-456D-93CD-E6B8C355982E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fld id="{A86A9CAC-F4D5-4492-AC9E-37A88D62DB11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fld id="{BA30D1A2-3CC6-4571-85FE-249BEDEBD73B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fld id="{91052DCD-7C54-4229-94DF-998F0F66244B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fld id="{40F2F0F6-D80C-4F19-91A3-A9C9C6880796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fld id="{B73557CB-82B5-4E1C-AB2C-C7A4832F7396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fld id="{3ED1F367-603D-4158-8FAC-491876E0AB41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79D51-43A4-447A-ACDA-268D332F10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101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57F486-4E89-4A69-8DA0-72FA6C243B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347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032F75-B81C-4B3D-A1B0-C9A29CEF3F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321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669545-E444-4746-A5B5-4694E88FAA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771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CE1063-F480-4F6F-9CDE-43DDA6E391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491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D55A7E-1DCF-4309-9815-49880E90BD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729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81DE9-04D4-4B3C-BFE4-A8DC450F60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297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E0210A-2E8A-49BE-AF60-94427A96A0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105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F136D9-C9AC-474C-A15F-09511C6DBE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749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91A530-4AD2-4736-A7AF-FA51045349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431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FC7D37-F062-46B4-957B-77EE47614F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940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pPr>
              <a:defRPr/>
            </a:pPr>
            <a:fld id="{9B78CFC0-1398-409A-B4FB-0813ECB8A7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MS PGothic" pitchFamily="34" charset="-128"/>
          <a:cs typeface="ＭＳ Ｐゴシック" pitchFamily="-105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  <a:ea typeface="MS PGothic" pitchFamily="34" charset="-128"/>
          <a:cs typeface="ＭＳ Ｐゴシック" pitchFamily="-105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  <a:ea typeface="MS PGothic" pitchFamily="34" charset="-128"/>
          <a:cs typeface="ＭＳ Ｐゴシック" pitchFamily="-105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  <a:ea typeface="MS PGothic" pitchFamily="34" charset="-128"/>
          <a:cs typeface="ＭＳ Ｐゴシック" pitchFamily="-105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  <a:ea typeface="MS PGothic" pitchFamily="34" charset="-128"/>
          <a:cs typeface="ＭＳ Ｐゴシック" pitchFamily="-105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MS PGothic" pitchFamily="34" charset="-128"/>
          <a:cs typeface="ＭＳ Ｐゴシック" pitchFamily="-105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9" descr="9032 BoE logo-R&amp;P 300dp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13"/>
          <p:cNvSpPr>
            <a:spLocks noGrp="1" noChangeArrowheads="1"/>
          </p:cNvSpPr>
          <p:nvPr>
            <p:ph type="ctrTitle" idx="4294967295"/>
          </p:nvPr>
        </p:nvSpPr>
        <p:spPr>
          <a:xfrm>
            <a:off x="685800" y="2420938"/>
            <a:ext cx="7772400" cy="531812"/>
          </a:xfrm>
        </p:spPr>
        <p:txBody>
          <a:bodyPr/>
          <a:lstStyle/>
          <a:p>
            <a:pPr algn="l" eaLnBrk="1" hangingPunct="1"/>
            <a:r>
              <a:rPr lang="en-GB" sz="2400" b="1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Inflation Report </a:t>
            </a:r>
            <a:br>
              <a:rPr lang="en-GB" sz="2400" b="1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</a:br>
            <a:r>
              <a:rPr lang="en-GB" sz="2400" b="1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May 2015</a:t>
            </a:r>
          </a:p>
        </p:txBody>
      </p:sp>
      <p:sp>
        <p:nvSpPr>
          <p:cNvPr id="2052" name="Rectangle 14"/>
          <p:cNvSpPr>
            <a:spLocks noGrp="1" noChangeArrowheads="1"/>
          </p:cNvSpPr>
          <p:nvPr>
            <p:ph type="subTitle" idx="4294967295"/>
          </p:nvPr>
        </p:nvSpPr>
        <p:spPr>
          <a:xfrm>
            <a:off x="698500" y="3382963"/>
            <a:ext cx="7340600" cy="65405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sz="2400" smtClean="0">
                <a:latin typeface="Arial" pitchFamily="34" charset="0"/>
                <a:cs typeface="Arial" pitchFamily="34" charset="0"/>
              </a:rPr>
              <a:t>Output and supply</a:t>
            </a:r>
            <a:endParaRPr lang="en-GB" sz="2400" smtClean="0">
              <a:solidFill>
                <a:srgbClr val="898989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5"/>
          <p:cNvSpPr>
            <a:spLocks noChangeArrowheads="1"/>
          </p:cNvSpPr>
          <p:nvPr/>
        </p:nvSpPr>
        <p:spPr bwMode="auto">
          <a:xfrm>
            <a:off x="179388" y="179388"/>
            <a:ext cx="850741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sz="2400" b="1" dirty="0">
                <a:solidFill>
                  <a:srgbClr val="960000"/>
                </a:solidFill>
                <a:latin typeface="Arial" pitchFamily="34" charset="0"/>
              </a:rPr>
              <a:t>Chart 3.9  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ONS population growth is likely to be revised up</a:t>
            </a:r>
            <a:endParaRPr lang="en-GB" sz="2400" dirty="0">
              <a:solidFill>
                <a:srgbClr val="96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GB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Population</a:t>
            </a:r>
            <a:r>
              <a:rPr lang="en-GB" sz="2000" baseline="30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(a</a:t>
            </a:r>
            <a:r>
              <a:rPr lang="en-GB" sz="2000" baseline="30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</a:t>
            </a:r>
            <a:endParaRPr lang="en-US" sz="2400" baseline="30000" dirty="0">
              <a:latin typeface="Arial" pitchFamily="34" charset="0"/>
            </a:endParaRPr>
          </a:p>
        </p:txBody>
      </p:sp>
      <p:sp>
        <p:nvSpPr>
          <p:cNvPr id="11267" name="Rectangle 2"/>
          <p:cNvSpPr>
            <a:spLocks noChangeArrowheads="1"/>
          </p:cNvSpPr>
          <p:nvPr/>
        </p:nvSpPr>
        <p:spPr bwMode="auto">
          <a:xfrm>
            <a:off x="190500" y="5562067"/>
            <a:ext cx="8108950" cy="1295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140400" anchor="b">
            <a:spAutoFit/>
          </a:bodyPr>
          <a:lstStyle/>
          <a:p>
            <a:pPr marL="230188" indent="-230188"/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Sources: 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ONS and Bank calculations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230188" indent="-230188"/>
            <a:endParaRPr lang="en-US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(a)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16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+ population, calendar-year averages.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The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ONS’s population estimates, used in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 </a:t>
            </a:r>
            <a:r>
              <a:rPr lang="en-US" sz="8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Labour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Force Survey, were last updated using data for 2012 and are based on the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assumption of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net inward migration of around 165,000 per year from 2013 onwards.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Higher-frequency data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suggest the increase has averaged around 250,000 per year during this time.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Bank staff’s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assumption, shown in the red diamonds as calendar-year averages, is based on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 ONS’s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population estimates, adjusted for the latest migration statistics.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The projection assumes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that net migration gradually falls from recent highs so that net migration is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around its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2004–14 average by late 2016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These stronger net migration flows will be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incorporated into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 ONS’s population statistics later this year, involving a thorough process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involving aggregation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at a regional level and by age and gender, and will hence differ from the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simple calculations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undertaken by Bank staff.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The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ONS’s revised population statistics will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be reflected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 the </a:t>
            </a:r>
            <a:r>
              <a:rPr lang="en-US" sz="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Labour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Force Survey in 2016.</a:t>
            </a:r>
            <a:endParaRPr lang="en-GB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124931"/>
            <a:ext cx="5465075" cy="4432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ChangeArrowheads="1"/>
          </p:cNvSpPr>
          <p:nvPr/>
        </p:nvSpPr>
        <p:spPr bwMode="auto">
          <a:xfrm>
            <a:off x="190500" y="6177620"/>
            <a:ext cx="8108950" cy="680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140400" anchor="b">
            <a:spAutoFit/>
          </a:bodyPr>
          <a:lstStyle/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Sources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  </a:t>
            </a:r>
            <a:r>
              <a:rPr lang="en-US" sz="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Labour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Force Survey and Bank calculations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230188" indent="-230188"/>
            <a:endParaRPr lang="en-US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(a)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Percentages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of 16+ population.</a:t>
            </a:r>
          </a:p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(b)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The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diamond shows Bank staff’s projection for 2015 Q1, based on ONS data up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to February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2015.</a:t>
            </a:r>
            <a:endParaRPr lang="en-GB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144443"/>
            <a:ext cx="5552248" cy="4425705"/>
          </a:xfrm>
          <a:prstGeom prst="rect">
            <a:avLst/>
          </a:prstGeom>
        </p:spPr>
      </p:pic>
      <p:sp>
        <p:nvSpPr>
          <p:cNvPr id="12290" name="Rectangle 15"/>
          <p:cNvSpPr>
            <a:spLocks noChangeArrowheads="1"/>
          </p:cNvSpPr>
          <p:nvPr/>
        </p:nvSpPr>
        <p:spPr bwMode="auto">
          <a:xfrm>
            <a:off x="179388" y="179388"/>
            <a:ext cx="850741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sz="2400" b="1" dirty="0">
                <a:solidFill>
                  <a:srgbClr val="960000"/>
                </a:solidFill>
                <a:latin typeface="Arial" pitchFamily="34" charset="0"/>
              </a:rPr>
              <a:t>Chart 3.10  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Participation is likely to be close to its trend rate</a:t>
            </a:r>
            <a:endParaRPr lang="en-GB" sz="2400" dirty="0">
              <a:solidFill>
                <a:srgbClr val="96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Actual participation rate and Bank </a:t>
            </a:r>
            <a:r>
              <a:rPr lang="en-US" sz="200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staff </a:t>
            </a:r>
            <a:r>
              <a:rPr lang="en-US" sz="20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estimate </a:t>
            </a:r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of the medium-term</a:t>
            </a:r>
          </a:p>
          <a:p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equilibrium participation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rate</a:t>
            </a:r>
            <a:r>
              <a:rPr lang="en-US" sz="2000" baseline="30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(a</a:t>
            </a:r>
            <a:r>
              <a:rPr lang="en-US" sz="2000" baseline="30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</a:t>
            </a:r>
            <a:endParaRPr lang="en-US" sz="2400" baseline="30000" dirty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5"/>
          <p:cNvSpPr>
            <a:spLocks noChangeArrowheads="1"/>
          </p:cNvSpPr>
          <p:nvPr/>
        </p:nvSpPr>
        <p:spPr bwMode="auto">
          <a:xfrm>
            <a:off x="179388" y="179388"/>
            <a:ext cx="8507412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sz="2400" b="1" dirty="0">
                <a:solidFill>
                  <a:srgbClr val="960000"/>
                </a:solidFill>
                <a:latin typeface="Arial" pitchFamily="34" charset="0"/>
              </a:rPr>
              <a:t>Chart 3.11  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Participation rates among young and older</a:t>
            </a:r>
          </a:p>
          <a:p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age groups are close to pre-crisis trends</a:t>
            </a:r>
            <a:endParaRPr lang="en-GB" sz="2400" dirty="0">
              <a:solidFill>
                <a:srgbClr val="96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Participation rates for 18–24 and 50–64 year olds</a:t>
            </a:r>
            <a:endParaRPr lang="en-US" sz="2400" baseline="30000" dirty="0">
              <a:latin typeface="Arial" pitchFamily="34" charset="0"/>
            </a:endParaRPr>
          </a:p>
        </p:txBody>
      </p:sp>
      <p:sp>
        <p:nvSpPr>
          <p:cNvPr id="13315" name="Rectangle 2"/>
          <p:cNvSpPr>
            <a:spLocks noChangeArrowheads="1"/>
          </p:cNvSpPr>
          <p:nvPr/>
        </p:nvSpPr>
        <p:spPr bwMode="auto">
          <a:xfrm>
            <a:off x="190500" y="6546850"/>
            <a:ext cx="810895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140400" anchor="b">
            <a:spAutoFit/>
          </a:bodyPr>
          <a:lstStyle/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Sources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  </a:t>
            </a:r>
            <a:r>
              <a:rPr lang="en-US" sz="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Labour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Force Survey and Bank calculations.</a:t>
            </a:r>
            <a:endParaRPr lang="en-GB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694" y="1611882"/>
            <a:ext cx="5686360" cy="4418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5"/>
          <p:cNvSpPr>
            <a:spLocks noChangeArrowheads="1"/>
          </p:cNvSpPr>
          <p:nvPr/>
        </p:nvSpPr>
        <p:spPr bwMode="auto">
          <a:xfrm>
            <a:off x="179388" y="179388"/>
            <a:ext cx="8507412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sz="2400" b="1" dirty="0">
                <a:solidFill>
                  <a:srgbClr val="960000"/>
                </a:solidFill>
                <a:latin typeface="Arial" pitchFamily="34" charset="0"/>
              </a:rPr>
              <a:t>Chart 3.12  </a:t>
            </a:r>
            <a:r>
              <a:rPr lang="en-US" sz="2400" dirty="0" err="1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Labour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 market turnover has picked up, but</a:t>
            </a:r>
          </a:p>
          <a:p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remains below pre-crisis levels</a:t>
            </a:r>
            <a:endParaRPr lang="en-GB" sz="2400" dirty="0">
              <a:solidFill>
                <a:srgbClr val="96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GB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Resignations and job-to-job </a:t>
            </a:r>
            <a:r>
              <a:rPr lang="en-GB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flows</a:t>
            </a:r>
            <a:r>
              <a:rPr lang="en-GB" sz="2000" baseline="30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(a</a:t>
            </a:r>
            <a:r>
              <a:rPr lang="en-GB" sz="2000" baseline="30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</a:t>
            </a:r>
            <a:endParaRPr lang="en-US" sz="2400" baseline="30000" dirty="0">
              <a:latin typeface="Arial" pitchFamily="34" charset="0"/>
            </a:endParaRPr>
          </a:p>
        </p:txBody>
      </p:sp>
      <p:sp>
        <p:nvSpPr>
          <p:cNvPr id="14339" name="Rectangle 2"/>
          <p:cNvSpPr>
            <a:spLocks noChangeArrowheads="1"/>
          </p:cNvSpPr>
          <p:nvPr/>
        </p:nvSpPr>
        <p:spPr bwMode="auto">
          <a:xfrm>
            <a:off x="190500" y="6054509"/>
            <a:ext cx="8108950" cy="803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140400" anchor="b">
            <a:spAutoFit/>
          </a:bodyPr>
          <a:lstStyle/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Sources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  </a:t>
            </a:r>
            <a:r>
              <a:rPr lang="en-US" sz="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Labour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Force Survey and Bank calculations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230188" indent="-230188"/>
            <a:endParaRPr lang="en-US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(a)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Expressed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as percentages of employment among 16 to 64 year olds.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Based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on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two-quarter longitudinal </a:t>
            </a:r>
            <a:r>
              <a:rPr lang="en-US" sz="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microdata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Seasonally adjusted by Bank staff.</a:t>
            </a:r>
          </a:p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(b)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Number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of people who report resigning three months ago, and report being employed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unemployed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or inactive.</a:t>
            </a:r>
          </a:p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(c)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Number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of people who report resigning three months ago, and report being in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employment for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less than three months.</a:t>
            </a:r>
            <a:endParaRPr lang="en-GB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484882"/>
            <a:ext cx="5491897" cy="4418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5"/>
          <p:cNvSpPr>
            <a:spLocks noChangeArrowheads="1"/>
          </p:cNvSpPr>
          <p:nvPr/>
        </p:nvSpPr>
        <p:spPr bwMode="auto">
          <a:xfrm>
            <a:off x="179388" y="179388"/>
            <a:ext cx="850741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sz="2400" b="1" dirty="0">
                <a:solidFill>
                  <a:srgbClr val="960000"/>
                </a:solidFill>
                <a:latin typeface="Arial" pitchFamily="34" charset="0"/>
              </a:rPr>
              <a:t>Chart 3.13  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Unemployment likely to fall further</a:t>
            </a:r>
            <a:endParaRPr lang="en-GB" sz="2400" dirty="0">
              <a:solidFill>
                <a:srgbClr val="96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Bank staff’s near-term unemployment rate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projection</a:t>
            </a:r>
            <a:r>
              <a:rPr lang="en-US" sz="2000" baseline="30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(a</a:t>
            </a:r>
            <a:r>
              <a:rPr lang="en-US" sz="2000" baseline="30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</a:t>
            </a:r>
            <a:endParaRPr lang="en-US" sz="2400" baseline="30000" dirty="0">
              <a:latin typeface="Arial" pitchFamily="34" charset="0"/>
            </a:endParaRPr>
          </a:p>
        </p:txBody>
      </p:sp>
      <p:sp>
        <p:nvSpPr>
          <p:cNvPr id="15363" name="Rectangle 2"/>
          <p:cNvSpPr>
            <a:spLocks noChangeArrowheads="1"/>
          </p:cNvSpPr>
          <p:nvPr/>
        </p:nvSpPr>
        <p:spPr bwMode="auto">
          <a:xfrm>
            <a:off x="190500" y="5931399"/>
            <a:ext cx="8108950" cy="926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140400" anchor="b">
            <a:spAutoFit/>
          </a:bodyPr>
          <a:lstStyle/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Sources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  </a:t>
            </a:r>
            <a:r>
              <a:rPr lang="en-US" sz="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Labour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Force Survey (LFS) and Bank calculations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230188" indent="-230188"/>
            <a:endParaRPr lang="en-US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(a)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The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magenta diamonds show Bank staff’s central projections for the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headline unemployment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rate for December 2014 and January, February and March 2015, at the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time of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 February </a:t>
            </a:r>
            <a:r>
              <a:rPr lang="en-US" sz="800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Report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 green diamonds show the current staff projections for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 headline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unemployment rate for March, April, May and June 2015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 bands on either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side of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 diamonds show uncertainty around those projections based on one root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mean squared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error of past Bank staff forecasts for the three-month LFS unemployment rate.</a:t>
            </a:r>
            <a:endParaRPr lang="en-GB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180558"/>
            <a:ext cx="5451664" cy="46201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5"/>
          <p:cNvSpPr>
            <a:spLocks noChangeArrowheads="1"/>
          </p:cNvSpPr>
          <p:nvPr/>
        </p:nvSpPr>
        <p:spPr bwMode="auto">
          <a:xfrm>
            <a:off x="179388" y="179388"/>
            <a:ext cx="8507412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sz="2400" b="1" dirty="0">
                <a:solidFill>
                  <a:srgbClr val="960000"/>
                </a:solidFill>
                <a:latin typeface="Arial" pitchFamily="34" charset="0"/>
              </a:rPr>
              <a:t>Chart 3.14  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Unemployment is currently close to </a:t>
            </a:r>
            <a:r>
              <a:rPr lang="en-US" sz="2400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its estimated 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medium-term equilibrium rate</a:t>
            </a:r>
            <a:endParaRPr lang="en-GB" sz="2400" dirty="0">
              <a:solidFill>
                <a:srgbClr val="96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Unemployment and its equilibrium rates</a:t>
            </a:r>
            <a:endParaRPr lang="en-US" sz="2400" baseline="30000" dirty="0">
              <a:latin typeface="Arial" pitchFamily="34" charset="0"/>
            </a:endParaRPr>
          </a:p>
        </p:txBody>
      </p:sp>
      <p:sp>
        <p:nvSpPr>
          <p:cNvPr id="16387" name="Rectangle 2"/>
          <p:cNvSpPr>
            <a:spLocks noChangeArrowheads="1"/>
          </p:cNvSpPr>
          <p:nvPr/>
        </p:nvSpPr>
        <p:spPr bwMode="auto">
          <a:xfrm>
            <a:off x="190500" y="5808288"/>
            <a:ext cx="8108950" cy="104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140400" anchor="b">
            <a:spAutoFit/>
          </a:bodyPr>
          <a:lstStyle/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Sources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  </a:t>
            </a:r>
            <a:r>
              <a:rPr lang="en-US" sz="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Labour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Force Survey and Bank calculations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230188" indent="-230188"/>
            <a:endParaRPr lang="en-US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a)	Percentage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of the economically active population.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Quarterly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data.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The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diamond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shows Bank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staff’s projection for 2015 Q1, based on official data up to February 2015.</a:t>
            </a:r>
          </a:p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(b)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Bank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staff estimate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 swathe around the central staff estimate of the natural rate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reflects uncertainty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about the parameters in the estimated model, but does not capture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uncertainty about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model misspecification.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The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true uncertainty is likely to be much larger.</a:t>
            </a:r>
          </a:p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(c)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Bank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staff estimate.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This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proxy measure is based on a simple calculation rather than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an estimated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model, so there are no associated errors bands to reflect estimation uncertainty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but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there is considerable uncertainty about how well this proxy measure captures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 medium-term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equilibrium unemployment rate.</a:t>
            </a:r>
            <a:endParaRPr lang="en-GB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293592"/>
            <a:ext cx="5391313" cy="4418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ChangeArrowheads="1"/>
          </p:cNvSpPr>
          <p:nvPr/>
        </p:nvSpPr>
        <p:spPr bwMode="auto">
          <a:xfrm>
            <a:off x="190500" y="5931399"/>
            <a:ext cx="8108950" cy="926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140400" anchor="b">
            <a:spAutoFit/>
          </a:bodyPr>
          <a:lstStyle/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Sources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  </a:t>
            </a:r>
            <a:r>
              <a:rPr lang="en-US" sz="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Labour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Force Survey and Bank calculations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230188" indent="-230188"/>
            <a:endParaRPr lang="en-US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(a)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Number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of hours that the currently employed report that they would like to work,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on average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per week calculated from LFS </a:t>
            </a:r>
            <a:r>
              <a:rPr lang="en-US" sz="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microdata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which have been seasonally adjusted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by Bank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staff.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Calculation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based on Bell, D and </a:t>
            </a:r>
            <a:r>
              <a:rPr lang="en-US" sz="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Blanchflower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D (2013), ‘How to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measure underemployment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?’, </a:t>
            </a:r>
            <a:r>
              <a:rPr lang="en-US" sz="800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Peterson Institute for International Economics Working Paper No. 13–7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 Data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available up to 2014 Q4.</a:t>
            </a:r>
          </a:p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(b)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The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diamond shows Bank staff’s projection for 2015 Q1, based on official data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to February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2015.</a:t>
            </a:r>
            <a:endParaRPr lang="en-GB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833" y="1541221"/>
            <a:ext cx="5412105" cy="4312669"/>
          </a:xfrm>
          <a:prstGeom prst="rect">
            <a:avLst/>
          </a:prstGeom>
        </p:spPr>
      </p:pic>
      <p:sp>
        <p:nvSpPr>
          <p:cNvPr id="17410" name="Rectangle 15"/>
          <p:cNvSpPr>
            <a:spLocks noChangeArrowheads="1"/>
          </p:cNvSpPr>
          <p:nvPr/>
        </p:nvSpPr>
        <p:spPr bwMode="auto">
          <a:xfrm>
            <a:off x="179388" y="179388"/>
            <a:ext cx="850741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sz="2400" b="1" dirty="0">
                <a:solidFill>
                  <a:srgbClr val="960000"/>
                </a:solidFill>
                <a:latin typeface="Arial" pitchFamily="34" charset="0"/>
              </a:rPr>
              <a:t>Chart 3.15  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Average hours remain below desired and</a:t>
            </a:r>
          </a:p>
          <a:p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equilibrium average hours</a:t>
            </a:r>
            <a:endParaRPr lang="en-GB" sz="2400" dirty="0">
              <a:solidFill>
                <a:srgbClr val="96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Average weekly hours</a:t>
            </a:r>
            <a:r>
              <a:rPr lang="en-US" sz="200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0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actual</a:t>
            </a:r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desired and Bank staff’s estimate of</a:t>
            </a:r>
          </a:p>
          <a:p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medium-term equilibrium</a:t>
            </a:r>
            <a:endParaRPr lang="en-US" sz="2400" baseline="30000" dirty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2400" b="1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Tables</a:t>
            </a:r>
            <a:endParaRPr lang="en-GB" sz="240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5"/>
          <p:cNvSpPr>
            <a:spLocks noChangeArrowheads="1"/>
          </p:cNvSpPr>
          <p:nvPr/>
        </p:nvSpPr>
        <p:spPr bwMode="auto">
          <a:xfrm>
            <a:off x="179388" y="179388"/>
            <a:ext cx="83550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GB" sz="2400" b="1">
                <a:solidFill>
                  <a:srgbClr val="960000"/>
                </a:solidFill>
                <a:latin typeface="Arial" pitchFamily="34" charset="0"/>
              </a:rPr>
              <a:t>Table 3.A  </a:t>
            </a:r>
            <a:r>
              <a:rPr lang="en-GB" sz="2400">
                <a:latin typeface="Arial" pitchFamily="34" charset="0"/>
                <a:cs typeface="Arial" pitchFamily="34" charset="0"/>
              </a:rPr>
              <a:t>Monitoring the MPC</a:t>
            </a:r>
            <a:r>
              <a:rPr lang="en-US" sz="2400">
                <a:latin typeface="Arial" pitchFamily="34" charset="0"/>
                <a:cs typeface="Arial" pitchFamily="34" charset="0"/>
              </a:rPr>
              <a:t>’</a:t>
            </a:r>
            <a:r>
              <a:rPr lang="en-GB" sz="2400">
                <a:latin typeface="Arial" pitchFamily="34" charset="0"/>
                <a:cs typeface="Arial" pitchFamily="34" charset="0"/>
              </a:rPr>
              <a:t>s key judgements</a:t>
            </a:r>
            <a:endParaRPr lang="en-US" sz="2400" baseline="30000">
              <a:latin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0664" y="793680"/>
            <a:ext cx="6251083" cy="5830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5"/>
          <p:cNvSpPr>
            <a:spLocks noChangeArrowheads="1"/>
          </p:cNvSpPr>
          <p:nvPr/>
        </p:nvSpPr>
        <p:spPr bwMode="auto">
          <a:xfrm>
            <a:off x="179388" y="179388"/>
            <a:ext cx="8507412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sz="2400" b="1" dirty="0">
                <a:solidFill>
                  <a:srgbClr val="960000"/>
                </a:solidFill>
                <a:latin typeface="Arial" pitchFamily="34" charset="0"/>
              </a:rPr>
              <a:t>Table 3.B  </a:t>
            </a:r>
            <a:r>
              <a:rPr lang="en-US" sz="2400" dirty="0" err="1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Labour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 market conditions have tightened over the </a:t>
            </a:r>
            <a:r>
              <a:rPr lang="en-US" sz="2400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past year</a:t>
            </a:r>
            <a:endParaRPr lang="en-GB" sz="2400" dirty="0">
              <a:solidFill>
                <a:srgbClr val="96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Indicators of </a:t>
            </a:r>
            <a:r>
              <a:rPr lang="en-US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labour</a:t>
            </a:r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market tightness</a:t>
            </a:r>
            <a:endParaRPr lang="en-US" sz="2400" baseline="30000" dirty="0">
              <a:latin typeface="Arial" pitchFamily="34" charset="0"/>
            </a:endParaRPr>
          </a:p>
        </p:txBody>
      </p:sp>
      <p:sp>
        <p:nvSpPr>
          <p:cNvPr id="20483" name="Rectangle 2"/>
          <p:cNvSpPr>
            <a:spLocks noChangeArrowheads="1"/>
          </p:cNvSpPr>
          <p:nvPr/>
        </p:nvSpPr>
        <p:spPr bwMode="auto">
          <a:xfrm>
            <a:off x="190500" y="5685177"/>
            <a:ext cx="8108950" cy="1172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140400" anchor="b">
            <a:spAutoFit/>
          </a:bodyPr>
          <a:lstStyle/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Sources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 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Bank of England and </a:t>
            </a:r>
            <a:r>
              <a:rPr lang="en-US" sz="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Labour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Force Survey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230188" indent="-230188"/>
            <a:endParaRPr lang="en-US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(a)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Unless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otherwise stated.</a:t>
            </a:r>
          </a:p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(b)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The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figure for 2015 Q1 shows data for the three months to February.</a:t>
            </a:r>
          </a:p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(c)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Number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of vacancies (excluding agriculture, forestry and fishing) divided by LFS unemployment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 Average since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2001 Q2.</a:t>
            </a:r>
          </a:p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(d)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As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reported to the LFS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Percentage of LFS total employment.</a:t>
            </a:r>
          </a:p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(e)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End-quarter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observations on a scale of -5 to +5, with positive scores indicating greater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recruitment difficulties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 the most recent three months compared with a year earlier.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Average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since 2005 Q1.</a:t>
            </a:r>
            <a:endParaRPr lang="en-GB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50" y="1559983"/>
            <a:ext cx="8064500" cy="2650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5"/>
          <p:cNvSpPr>
            <a:spLocks noChangeArrowheads="1"/>
          </p:cNvSpPr>
          <p:nvPr/>
        </p:nvSpPr>
        <p:spPr bwMode="auto">
          <a:xfrm>
            <a:off x="179388" y="179388"/>
            <a:ext cx="850741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sz="2400" b="1" dirty="0">
                <a:solidFill>
                  <a:srgbClr val="960000"/>
                </a:solidFill>
                <a:latin typeface="Arial" pitchFamily="34" charset="0"/>
              </a:rPr>
              <a:t>Chart 3.1  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GDP growth was weaker than expected in Q1</a:t>
            </a:r>
            <a:endParaRPr lang="en-GB" sz="2400" dirty="0">
              <a:solidFill>
                <a:srgbClr val="96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Bank staff projections for near-term output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growth</a:t>
            </a:r>
            <a:r>
              <a:rPr lang="en-US" sz="2000" baseline="30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(a</a:t>
            </a:r>
            <a:r>
              <a:rPr lang="en-US" sz="2000" baseline="30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</a:t>
            </a:r>
            <a:endParaRPr lang="en-US" sz="2400" baseline="30000" dirty="0">
              <a:latin typeface="Arial" pitchFamily="34" charset="0"/>
            </a:endParaRPr>
          </a:p>
        </p:txBody>
      </p:sp>
      <p:sp>
        <p:nvSpPr>
          <p:cNvPr id="3075" name="Rectangle 2"/>
          <p:cNvSpPr>
            <a:spLocks noChangeArrowheads="1"/>
          </p:cNvSpPr>
          <p:nvPr/>
        </p:nvSpPr>
        <p:spPr bwMode="auto">
          <a:xfrm>
            <a:off x="190500" y="5808288"/>
            <a:ext cx="8108950" cy="104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140400" anchor="b">
            <a:spAutoFit/>
          </a:bodyPr>
          <a:lstStyle/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Sources: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ONS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and Bank calculations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230188" indent="-230188"/>
            <a:endParaRPr lang="en-US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a)	Chained-volume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measures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 GDP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is at market prices.</a:t>
            </a:r>
          </a:p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(b)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The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magenta diamond shows Bank staff’s central projection for the preliminary estimate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of GDP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growth for Q1 at the time of the February </a:t>
            </a:r>
            <a:r>
              <a:rPr lang="en-US" sz="800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Report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 green diamond shows the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current staff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projection for the preliminary estimate of GDP growth for Q2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 bands on either side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of the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diamonds show uncertainty around those projections based on one root mean squared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error of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forecasts for quarterly GDP growth made since 2004.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As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 staff projections are for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 preliminary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estimates of GDP, they can differ from those used to construct the GDP fans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 Section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5, which are based on the MPC’s best collective </a:t>
            </a:r>
            <a:r>
              <a:rPr lang="en-US" sz="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judgement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of the final estimate of GDP.</a:t>
            </a:r>
            <a:endParaRPr lang="en-GB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139896"/>
            <a:ext cx="5438253" cy="4432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 b="1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The impact of alternative </a:t>
            </a:r>
            <a:r>
              <a:rPr lang="en-US" sz="240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paths</a:t>
            </a:r>
            <a:br>
              <a:rPr lang="en-US" sz="240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40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for </a:t>
            </a:r>
            <a:r>
              <a:rPr lang="en-US" sz="2400" b="1" dirty="0" err="1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labour</a:t>
            </a:r>
            <a:r>
              <a:rPr lang="en-US" sz="240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 supply</a:t>
            </a:r>
            <a:endParaRPr lang="en-US" sz="2400" b="1" dirty="0">
              <a:solidFill>
                <a:srgbClr val="96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5"/>
          <p:cNvSpPr>
            <a:spLocks noChangeArrowheads="1"/>
          </p:cNvSpPr>
          <p:nvPr/>
        </p:nvSpPr>
        <p:spPr bwMode="auto">
          <a:xfrm>
            <a:off x="179388" y="179388"/>
            <a:ext cx="8507412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sz="2400" b="1" dirty="0">
                <a:solidFill>
                  <a:srgbClr val="960000"/>
                </a:solidFill>
                <a:latin typeface="Arial" pitchFamily="34" charset="0"/>
              </a:rPr>
              <a:t>Chart A  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Higher </a:t>
            </a:r>
            <a:r>
              <a:rPr lang="en-US" sz="2400" dirty="0" err="1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labour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 supply would tend to </a:t>
            </a:r>
            <a:r>
              <a:rPr lang="en-US" sz="2400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be associated 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with higher GDP and lower inflation</a:t>
            </a:r>
            <a:endParaRPr lang="en-GB" sz="2400" dirty="0">
              <a:solidFill>
                <a:srgbClr val="96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Model-based response to higher </a:t>
            </a:r>
            <a:r>
              <a:rPr lang="en-US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labour</a:t>
            </a:r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supply</a:t>
            </a:r>
            <a:endParaRPr lang="en-US" sz="2400" baseline="30000" dirty="0">
              <a:latin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121" y="1637425"/>
            <a:ext cx="5800355" cy="44122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5"/>
          <p:cNvSpPr>
            <a:spLocks noChangeArrowheads="1"/>
          </p:cNvSpPr>
          <p:nvPr/>
        </p:nvSpPr>
        <p:spPr bwMode="auto">
          <a:xfrm>
            <a:off x="179388" y="179388"/>
            <a:ext cx="850741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sz="2400" b="1" dirty="0">
                <a:solidFill>
                  <a:srgbClr val="960000"/>
                </a:solidFill>
                <a:latin typeface="Arial" pitchFamily="34" charset="0"/>
              </a:rPr>
              <a:t>Table 1  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An initially wider margin of slack gradually narrows</a:t>
            </a:r>
            <a:endParaRPr lang="en-GB" sz="2400" dirty="0">
              <a:solidFill>
                <a:srgbClr val="96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Additional potential </a:t>
            </a:r>
            <a:r>
              <a:rPr lang="en-US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labour</a:t>
            </a:r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supply and hours worked</a:t>
            </a:r>
            <a:endParaRPr lang="en-US" sz="2400" baseline="30000" dirty="0">
              <a:latin typeface="Arial" pitchFamily="34" charset="0"/>
            </a:endParaRPr>
          </a:p>
        </p:txBody>
      </p:sp>
      <p:sp>
        <p:nvSpPr>
          <p:cNvPr id="23555" name="Rectangle 2"/>
          <p:cNvSpPr>
            <a:spLocks noChangeArrowheads="1"/>
          </p:cNvSpPr>
          <p:nvPr/>
        </p:nvSpPr>
        <p:spPr bwMode="auto">
          <a:xfrm>
            <a:off x="190500" y="6546850"/>
            <a:ext cx="810895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140400" anchor="b">
            <a:spAutoFit/>
          </a:bodyPr>
          <a:lstStyle/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(a)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Per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cent of potential </a:t>
            </a:r>
            <a:r>
              <a:rPr lang="en-US" sz="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labour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supply.</a:t>
            </a:r>
            <a:endParaRPr lang="en-GB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14" b="1006"/>
          <a:stretch/>
        </p:blipFill>
        <p:spPr bwMode="auto">
          <a:xfrm>
            <a:off x="230188" y="1519238"/>
            <a:ext cx="7884000" cy="205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5"/>
          <p:cNvSpPr>
            <a:spLocks noChangeArrowheads="1"/>
          </p:cNvSpPr>
          <p:nvPr/>
        </p:nvSpPr>
        <p:spPr bwMode="auto">
          <a:xfrm>
            <a:off x="179388" y="179388"/>
            <a:ext cx="850741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sz="2400" b="1" dirty="0">
                <a:solidFill>
                  <a:srgbClr val="960000"/>
                </a:solidFill>
                <a:latin typeface="Arial" pitchFamily="34" charset="0"/>
              </a:rPr>
              <a:t>Chart 3.2  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Service sector output growth slowed in Q1</a:t>
            </a:r>
            <a:endParaRPr lang="en-GB" sz="2400" dirty="0">
              <a:solidFill>
                <a:srgbClr val="96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GB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GDP and </a:t>
            </a:r>
            <a:r>
              <a:rPr lang="en-GB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sectoral</a:t>
            </a:r>
            <a:r>
              <a:rPr lang="en-GB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output</a:t>
            </a:r>
            <a:r>
              <a:rPr lang="en-GB" sz="2000" baseline="30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(a</a:t>
            </a:r>
            <a:r>
              <a:rPr lang="en-GB" sz="2000" baseline="30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</a:t>
            </a:r>
            <a:endParaRPr lang="en-US" sz="2400" baseline="30000" dirty="0">
              <a:latin typeface="Arial" pitchFamily="34" charset="0"/>
            </a:endParaRPr>
          </a:p>
        </p:txBody>
      </p:sp>
      <p:sp>
        <p:nvSpPr>
          <p:cNvPr id="4099" name="Rectangle 2"/>
          <p:cNvSpPr>
            <a:spLocks noChangeArrowheads="1"/>
          </p:cNvSpPr>
          <p:nvPr/>
        </p:nvSpPr>
        <p:spPr bwMode="auto">
          <a:xfrm>
            <a:off x="190500" y="6546952"/>
            <a:ext cx="8108950" cy="311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140400" anchor="b">
            <a:spAutoFit/>
          </a:bodyPr>
          <a:lstStyle/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a)	Chained-volume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measures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GDP is at market prices.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Indices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of </a:t>
            </a:r>
            <a:r>
              <a:rPr lang="en-US" sz="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sectoral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output are at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basic prices. 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 figures in parentheses show 2011 weights in gross value added.</a:t>
            </a:r>
            <a:endParaRPr lang="en-GB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135759"/>
            <a:ext cx="5505309" cy="4432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5"/>
          <p:cNvSpPr>
            <a:spLocks noChangeArrowheads="1"/>
          </p:cNvSpPr>
          <p:nvPr/>
        </p:nvSpPr>
        <p:spPr bwMode="auto">
          <a:xfrm>
            <a:off x="179388" y="179388"/>
            <a:ext cx="8507412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sz="2400" b="1" dirty="0">
                <a:solidFill>
                  <a:srgbClr val="960000"/>
                </a:solidFill>
                <a:latin typeface="Arial" pitchFamily="34" charset="0"/>
              </a:rPr>
              <a:t>Chart 3.3  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Survey indicators suggest </a:t>
            </a:r>
            <a:r>
              <a:rPr lang="en-US" sz="2400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construction growth 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remained positive in Q1</a:t>
            </a:r>
            <a:endParaRPr lang="en-GB" sz="2400" dirty="0">
              <a:solidFill>
                <a:srgbClr val="96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Indicators of construction output growth</a:t>
            </a:r>
            <a:endParaRPr lang="en-US" sz="2400" baseline="30000" dirty="0">
              <a:latin typeface="Arial" pitchFamily="34" charset="0"/>
            </a:endParaRPr>
          </a:p>
        </p:txBody>
      </p:sp>
      <p:sp>
        <p:nvSpPr>
          <p:cNvPr id="5123" name="Rectangle 2"/>
          <p:cNvSpPr>
            <a:spLocks noChangeArrowheads="1"/>
          </p:cNvSpPr>
          <p:nvPr/>
        </p:nvSpPr>
        <p:spPr bwMode="auto">
          <a:xfrm>
            <a:off x="190500" y="6054509"/>
            <a:ext cx="8108950" cy="803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140400" anchor="b">
            <a:spAutoFit/>
          </a:bodyPr>
          <a:lstStyle/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Sources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 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Bank of England, Experian, </a:t>
            </a:r>
            <a:r>
              <a:rPr lang="en-US" sz="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Markit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/CIPS and ONS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230188" indent="-230188"/>
            <a:endParaRPr lang="en-US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a)	Measures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included are the Bank’s Agents’ end-quarter score for construction output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relative to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 year ago, the quarterly average of the </a:t>
            </a:r>
            <a:r>
              <a:rPr lang="en-US" sz="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Markit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/CIPS construction activity index and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 quarterly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average of the Experian construction activity index.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Data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are to 2015 Q1.</a:t>
            </a:r>
          </a:p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(b)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Chained-volume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measure.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Quarterly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growth.</a:t>
            </a:r>
            <a:endParaRPr lang="en-GB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268923"/>
            <a:ext cx="5357785" cy="46402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5"/>
          <p:cNvSpPr>
            <a:spLocks noChangeArrowheads="1"/>
          </p:cNvSpPr>
          <p:nvPr/>
        </p:nvSpPr>
        <p:spPr bwMode="auto">
          <a:xfrm>
            <a:off x="179388" y="179388"/>
            <a:ext cx="8507412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sz="2400" b="1" dirty="0">
                <a:solidFill>
                  <a:srgbClr val="960000"/>
                </a:solidFill>
                <a:latin typeface="Arial" pitchFamily="34" charset="0"/>
              </a:rPr>
              <a:t>Chart 3.4  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GDP growth has been associated with strong</a:t>
            </a:r>
          </a:p>
          <a:p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growth in hours worked but little growth in productivity</a:t>
            </a:r>
            <a:endParaRPr lang="en-GB" sz="2400" dirty="0">
              <a:solidFill>
                <a:srgbClr val="96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Decomposition of four-quarter GDP growth</a:t>
            </a:r>
            <a:endParaRPr lang="en-US" sz="2400" baseline="30000" dirty="0">
              <a:latin typeface="Arial" pitchFamily="34" charset="0"/>
            </a:endParaRPr>
          </a:p>
        </p:txBody>
      </p:sp>
      <p:sp>
        <p:nvSpPr>
          <p:cNvPr id="6147" name="Rectangle 2"/>
          <p:cNvSpPr>
            <a:spLocks noChangeArrowheads="1"/>
          </p:cNvSpPr>
          <p:nvPr/>
        </p:nvSpPr>
        <p:spPr bwMode="auto">
          <a:xfrm>
            <a:off x="190500" y="6177620"/>
            <a:ext cx="8108950" cy="680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140400" anchor="b">
            <a:spAutoFit/>
          </a:bodyPr>
          <a:lstStyle/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Sources: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ONS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and Bank calculations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230188" indent="-230188"/>
            <a:endParaRPr lang="en-US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a)	Chained-volume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measure, based on the MPC’s best collective </a:t>
            </a:r>
            <a:r>
              <a:rPr lang="en-US" sz="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judgement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of the final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estimate of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GDP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Percentage change on a year earlier.</a:t>
            </a:r>
          </a:p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(b)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Based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on Bank staff’s assumption for population growth, as explained in footnote (a) of </a:t>
            </a:r>
            <a:r>
              <a:rPr lang="en-US" sz="8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Chart 3.9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GB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275620"/>
            <a:ext cx="5324257" cy="4593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5"/>
          <p:cNvSpPr>
            <a:spLocks noChangeArrowheads="1"/>
          </p:cNvSpPr>
          <p:nvPr/>
        </p:nvSpPr>
        <p:spPr bwMode="auto">
          <a:xfrm>
            <a:off x="179388" y="179388"/>
            <a:ext cx="8507412" cy="150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sz="2400" b="1" dirty="0">
                <a:solidFill>
                  <a:srgbClr val="960000"/>
                </a:solidFill>
                <a:latin typeface="Arial" pitchFamily="34" charset="0"/>
              </a:rPr>
              <a:t>Chart 3.5  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Weak growth in capital per hour and </a:t>
            </a:r>
            <a:r>
              <a:rPr lang="en-US" sz="2400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total factor 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productivity have both contributed to </a:t>
            </a:r>
            <a:r>
              <a:rPr lang="en-US" sz="2400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subdued </a:t>
            </a:r>
            <a:r>
              <a:rPr lang="en-US" sz="2400" dirty="0" err="1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labour</a:t>
            </a:r>
            <a:r>
              <a:rPr lang="en-US" sz="2400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productivity growth</a:t>
            </a:r>
            <a:endParaRPr lang="en-GB" sz="2400" dirty="0">
              <a:solidFill>
                <a:srgbClr val="96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Contributions to four-quarter hourly </a:t>
            </a:r>
            <a:r>
              <a:rPr lang="en-US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labour</a:t>
            </a:r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productivity growth</a:t>
            </a:r>
            <a:endParaRPr lang="en-US" sz="2400" baseline="30000" dirty="0">
              <a:latin typeface="Arial" pitchFamily="34" charset="0"/>
            </a:endParaRPr>
          </a:p>
        </p:txBody>
      </p:sp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190500" y="5685177"/>
            <a:ext cx="8108950" cy="1172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140400" anchor="b">
            <a:spAutoFit/>
          </a:bodyPr>
          <a:lstStyle/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Sources: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ONS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and Bank calculations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230188" indent="-230188"/>
            <a:endParaRPr lang="en-US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a)	Fixed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capital stock, including structures, machinery, vehicles, computers, purchased software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own-account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software, mineral exploration, artistic originals and R&amp;D. Calculations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are based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on </a:t>
            </a:r>
            <a:r>
              <a:rPr lang="en-US" sz="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Oulton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N and Wallis, G (2015), ‘Integrated estimates of capital stocks and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services for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 United Kingdom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 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1950–2013’, </a:t>
            </a:r>
            <a:r>
              <a:rPr lang="en-US" sz="800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Centre for Economic Performance Discussion </a:t>
            </a:r>
            <a:r>
              <a:rPr lang="en-US" sz="800" i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Papers No</a:t>
            </a:r>
            <a:r>
              <a:rPr lang="en-US" sz="800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1342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(b)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Total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factor productivity is calculated as a residual.</a:t>
            </a:r>
          </a:p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(c)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Hourly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productivity is based on the MPC’s best collective </a:t>
            </a:r>
            <a:r>
              <a:rPr lang="en-US" sz="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judgement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about the final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estimate of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GDP and Bank staff’s assumption for population growth, as explained in footnote (a)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of </a:t>
            </a:r>
            <a:r>
              <a:rPr lang="en-US" sz="8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Chart </a:t>
            </a:r>
            <a:r>
              <a:rPr lang="en-US" sz="8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3.9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 Percentage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change on a year earlier.</a:t>
            </a:r>
            <a:endParaRPr lang="en-GB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201" y="1714302"/>
            <a:ext cx="4667864" cy="38733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5"/>
          <p:cNvSpPr>
            <a:spLocks noChangeArrowheads="1"/>
          </p:cNvSpPr>
          <p:nvPr/>
        </p:nvSpPr>
        <p:spPr bwMode="auto">
          <a:xfrm>
            <a:off x="179388" y="179388"/>
            <a:ext cx="8507412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sz="2400" b="1" dirty="0">
                <a:solidFill>
                  <a:srgbClr val="960000"/>
                </a:solidFill>
                <a:latin typeface="Arial" pitchFamily="34" charset="0"/>
              </a:rPr>
              <a:t>Chart 3.6  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Recent employment growth has </a:t>
            </a:r>
            <a:r>
              <a:rPr lang="en-US" sz="2400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been concentrated 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in lower-skilled jobs</a:t>
            </a:r>
            <a:endParaRPr lang="en-GB" sz="2400" dirty="0">
              <a:solidFill>
                <a:srgbClr val="96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Employment growth by occupational skill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level</a:t>
            </a:r>
            <a:r>
              <a:rPr lang="en-US" sz="2000" baseline="30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(a</a:t>
            </a:r>
            <a:r>
              <a:rPr lang="en-US" sz="2000" baseline="30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</a:t>
            </a:r>
            <a:endParaRPr lang="en-US" sz="2400" baseline="30000" dirty="0">
              <a:latin typeface="Arial" pitchFamily="34" charset="0"/>
            </a:endParaRPr>
          </a:p>
        </p:txBody>
      </p:sp>
      <p:sp>
        <p:nvSpPr>
          <p:cNvPr id="8195" name="Rectangle 2"/>
          <p:cNvSpPr>
            <a:spLocks noChangeArrowheads="1"/>
          </p:cNvSpPr>
          <p:nvPr/>
        </p:nvSpPr>
        <p:spPr bwMode="auto">
          <a:xfrm>
            <a:off x="190500" y="5808288"/>
            <a:ext cx="8210550" cy="104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140400" anchor="b">
            <a:spAutoFit/>
          </a:bodyPr>
          <a:lstStyle/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Sources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  </a:t>
            </a:r>
            <a:r>
              <a:rPr lang="en-US" sz="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Labour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Force Survey and Bank calculations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230188" indent="-230188"/>
            <a:endParaRPr lang="en-US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a)	Uses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 Standard Occupational Classification (SOC) 2010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 data for estimates prior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to 2011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were collected on the previous SOC basis (SOC 2000) and have been mapped to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an equivalent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SOC 2010 basis.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Seasonally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adjusted by Bank staff.</a:t>
            </a:r>
          </a:p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(b)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Includes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elementary occupations, plant machine operatives, sales and customer services.</a:t>
            </a:r>
          </a:p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(c)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Calculated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as total employment less employment in high and low-skilled occupations.</a:t>
            </a:r>
          </a:p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(d)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Includes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managers, professional and associate professional and technical occupations.</a:t>
            </a:r>
            <a:endParaRPr lang="en-GB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6" y="1316752"/>
            <a:ext cx="5453516" cy="4428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5"/>
          <p:cNvSpPr>
            <a:spLocks noChangeArrowheads="1"/>
          </p:cNvSpPr>
          <p:nvPr/>
        </p:nvSpPr>
        <p:spPr bwMode="auto">
          <a:xfrm>
            <a:off x="179388" y="179388"/>
            <a:ext cx="872307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960000"/>
                </a:solidFill>
                <a:latin typeface="Arial" pitchFamily="34" charset="0"/>
              </a:rPr>
              <a:t>Chart 3.7  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Capacity </a:t>
            </a:r>
            <a:r>
              <a:rPr lang="en-US" sz="2400" dirty="0" err="1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utilisation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 little changed over </a:t>
            </a:r>
            <a:r>
              <a:rPr lang="en-US" sz="2400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the past 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year</a:t>
            </a:r>
            <a:endParaRPr lang="en-GB" sz="2400" dirty="0">
              <a:solidFill>
                <a:srgbClr val="96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Survey indicators of capacity </a:t>
            </a:r>
            <a:r>
              <a:rPr lang="en-US" sz="20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utilisation</a:t>
            </a:r>
            <a:r>
              <a:rPr lang="en-US" sz="2000" baseline="30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(a</a:t>
            </a:r>
            <a:r>
              <a:rPr lang="en-US" sz="2000" baseline="30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</a:t>
            </a:r>
            <a:endParaRPr lang="en-US" sz="2400" baseline="30000" dirty="0">
              <a:latin typeface="Arial" pitchFamily="34" charset="0"/>
            </a:endParaRPr>
          </a:p>
        </p:txBody>
      </p:sp>
      <p:sp>
        <p:nvSpPr>
          <p:cNvPr id="9219" name="Rectangle 2"/>
          <p:cNvSpPr>
            <a:spLocks noChangeArrowheads="1"/>
          </p:cNvSpPr>
          <p:nvPr/>
        </p:nvSpPr>
        <p:spPr bwMode="auto">
          <a:xfrm>
            <a:off x="190500" y="6054509"/>
            <a:ext cx="8343900" cy="803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bIns="140400" anchor="b">
            <a:spAutoFit/>
          </a:bodyPr>
          <a:lstStyle/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Sources: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Bank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of England, BCC, CBI, CBI/PwC, ONS and Bank calculations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230188" indent="-230188"/>
            <a:endParaRPr lang="en-US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(a)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Measures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are produced by weighting together surveys from the Bank’s Agents 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manufacturing and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services), the BCC (non-services and services) and the CBI (manufacturing,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financial services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business/consumer/professional services and distributive trades) using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nominal shares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 value added.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The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surveys are adjusted to have a mean of zero and a variance of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one over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1999 Q1 to 2007 Q3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 BCC data are non seasonally adjusted.</a:t>
            </a:r>
            <a:endParaRPr lang="en-GB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128455"/>
            <a:ext cx="5371197" cy="46134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5"/>
          <p:cNvSpPr>
            <a:spLocks noChangeArrowheads="1"/>
          </p:cNvSpPr>
          <p:nvPr/>
        </p:nvSpPr>
        <p:spPr bwMode="auto">
          <a:xfrm>
            <a:off x="179388" y="179388"/>
            <a:ext cx="869156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960000"/>
                </a:solidFill>
                <a:latin typeface="Arial" pitchFamily="34" charset="0"/>
              </a:rPr>
              <a:t>Chart 3.8  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Net migration has increased over the past </a:t>
            </a:r>
            <a:r>
              <a:rPr lang="en-US" sz="2400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few years</a:t>
            </a:r>
            <a:endParaRPr lang="en-GB" sz="2400" dirty="0">
              <a:solidFill>
                <a:srgbClr val="96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Net inward migration by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nationality</a:t>
            </a:r>
            <a:r>
              <a:rPr lang="en-US" sz="2000" baseline="30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(a</a:t>
            </a:r>
            <a:r>
              <a:rPr lang="en-US" sz="2000" baseline="30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</a:t>
            </a:r>
            <a:endParaRPr lang="en-US" sz="2400" baseline="30000" dirty="0">
              <a:latin typeface="Arial" pitchFamily="34" charset="0"/>
            </a:endParaRPr>
          </a:p>
        </p:txBody>
      </p:sp>
      <p:sp>
        <p:nvSpPr>
          <p:cNvPr id="10243" name="Rectangle 2"/>
          <p:cNvSpPr>
            <a:spLocks noChangeArrowheads="1"/>
          </p:cNvSpPr>
          <p:nvPr/>
        </p:nvSpPr>
        <p:spPr bwMode="auto">
          <a:xfrm>
            <a:off x="190500" y="5562067"/>
            <a:ext cx="8108950" cy="1295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140400" anchor="b">
            <a:spAutoFit/>
          </a:bodyPr>
          <a:lstStyle/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Sources: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ONS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and Bank calculations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230188" indent="-230188"/>
            <a:endParaRPr lang="en-US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(a)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Rolling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four-quarter flows.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Data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are half-yearly to December 2009 and quarterly thereafter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unless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otherwise stated.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Total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net migration figures between 2001 and 2011 have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been revised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 light of the 2011 Census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These revisions are not reflected in the figures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by nationality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so these will not sum to the total.</a:t>
            </a:r>
          </a:p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(b)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Includes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Czech Republic, Estonia, Hungary, Latvia, Lithuania, Poland, Slovakia and Slovenia.</a:t>
            </a:r>
          </a:p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(c)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Includes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Austria, Belgium, Denmark, Finland, France, Germany, Greece, Italy, Luxembourg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Netherlands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Portugal, Republic of Ireland, Spain and Sweden.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Excludes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 United Kingdom.</a:t>
            </a:r>
          </a:p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(d)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Includes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Bulgaria, Croatia, Cyprus, Malta and Romania.</a:t>
            </a:r>
          </a:p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(e)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Data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are half-yearly to December 2011 and quarterly thereafter.</a:t>
            </a:r>
            <a:endParaRPr lang="en-GB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8023" y="1063031"/>
            <a:ext cx="4777878" cy="4434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OEReplicationFlag xmlns="http://schemas.microsoft.com/sharepoint/v3">0</BOEReplicationFlag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85ffdf28-8245-4936-b838-77bb3e9b17d0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2015-05-12T23:00:00+00:00</PublishDate>
    <ContentReviewDate xmlns="http://schemas.microsoft.com/sharepoint/v3">1900-01-01T00:00:00+00:00</ContentReview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>2015-05-13T09:30:00+00:00</PublishingStartDate>
    <BOEKeywords xmlns="http://schemas.microsoft.com/sharepoint/v3/fields" xsi:nil="true"/>
    <OwnerGroup xmlns="http://schemas.microsoft.com/sharepoint/v3">
      <UserInfo>
        <DisplayName/>
        <AccountId>193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5 Years</ArchivalChoice>
    <ArchivalDate xmlns="http://schemas.microsoft.com/sharepoint/v3" xsi:nil="true"/>
    <TaxCatchAll xmlns="94fc26e6-6271-400d-888b-6bc5b0598690">
      <Value>51</Value>
    </TaxCatchAll>
    <BOETwoLevelApprovalUnapprovedUrls xmlns="CEE65117-4BBE-4C9C-8465-20A300C4D3E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LongProperties xmlns="http://schemas.microsoft.com/office/2006/metadata/longProperties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B7A2743FA39468C07943C26AE453C" ma:contentTypeVersion="1077" ma:contentTypeDescription="Create a new document." ma:contentTypeScope="" ma:versionID="9819b03dd5116c63d2a27c8c9b045816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94fc26e6-6271-400d-888b-6bc5b0598690" xmlns:ns4="94FC26E6-6271-400D-888B-6BC5B0598690" xmlns:ns5="http://schemas.microsoft.com/sharepoint/v3/fields" xmlns:ns6="CEE65117-4BBE-4C9C-8465-20A300C4D3E5" targetNamespace="http://schemas.microsoft.com/office/2006/metadata/properties" ma:root="true" ma:fieldsID="e7c1edf619b3eee50116984578190360" ns1:_="" ns2:_="" ns3:_="" ns4:_="" ns5:_="" ns6:_="">
    <xsd:import namespace="http://schemas.microsoft.com/sharepoint/v3"/>
    <xsd:import namespace="b67fa5cd-9f58-4c91-ae17-33c31eed239f"/>
    <xsd:import namespace="94fc26e6-6271-400d-888b-6bc5b0598690"/>
    <xsd:import namespace="94FC26E6-6271-400D-888B-6BC5B0598690"/>
    <xsd:import namespace="http://schemas.microsoft.com/sharepoint/v3/fields"/>
    <xsd:import namespace="CEE65117-4BBE-4C9C-8465-20A300C4D3E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4:TaxCatchAllLabel" minOccurs="0"/>
                <xsd:element ref="ns5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6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ArchivalChoice"/>
                <xsd:element ref="ns1:BOEReplicationFlag" minOccurs="0"/>
                <xsd:element ref="ns1:BOEReplicateBackwardLinksOnDeployFlag" minOccurs="0"/>
                <xsd:element ref="ns1:ContentReviewDate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 ma:readOnly="false">
      <xsd:simpleType>
        <xsd:restriction base="dms:DateTime"/>
      </xsd:simpleType>
    </xsd:element>
    <xsd:element name="OwnerGroup" ma:index="11" ma:displayName="Owner Group" ma:list="UserInfo" ma:SearchPeopleOnly="false" ma:internalName="OwnerGroup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 ma:readOnly="false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 ma:readOnly="false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 ma:readOnly="false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 ma:readOnly="false">
      <xsd:simpleType>
        <xsd:restriction base="dms:DateTime"/>
      </xsd:simpleType>
    </xsd:element>
    <xsd:element name="ArchivalChoice" ma:index="24" ma:displayName="Archive In" ma:default="3 Years" ma:internalName="ArchivalChoice" ma:readOnly="fals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BOEReplicationFlag" ma:index="25" nillable="true" ma:displayName="Replicated" ma:default="1" ma:internalName="Replicated" ma:readOnly="false">
      <xsd:simpleType>
        <xsd:restriction base="dms:Text"/>
      </xsd:simpleType>
    </xsd:element>
    <xsd:element name="BOEReplicateBackwardLinksOnDeployFlag" ma:index="26" nillable="true" ma:displayName="Replicate Backward Links On Deploy" ma:default="0" ma:internalName="Replicate_x0020_Backward_x0020_Links_x0020_On_x0020_Deploy" ma:readOnly="false">
      <xsd:simpleType>
        <xsd:restriction base="dms:Boolean"/>
      </xsd:simpleType>
    </xsd:element>
    <xsd:element name="ContentReviewDate" ma:index="27" ma:displayName="Content Review Date" ma:internalName="ContentReview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e7d7e58a-7b41-4cba-85bd-a9b5ca8cc10b" ma:termSetId="cfc9b131-5595-44bb-b00d-4993470fbbfd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1ce4d6b7-b018-4549-b7d2-069325a334df}" ma:internalName="TaxCatchAll" ma:showField="CatchAllData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1ce4d6b7-b018-4549-b7d2-069325a334df}" ma:internalName="TaxCatchAllLabel" ma:readOnly="true" ma:showField="CatchAllDataLabel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65117-4BBE-4C9C-8465-20A300C4D3E5" elementFormDefault="qualified">
    <xsd:import namespace="http://schemas.microsoft.com/office/2006/documentManagement/types"/>
    <xsd:import namespace="http://schemas.microsoft.com/office/infopath/2007/PartnerControls"/>
    <xsd:element name="BOETwoLevelApprovalUnapprovedUrls" ma:index="20" nillable="true" ma:displayName="Unapproved Urls" ma:internalName="BOETwoLevelApprovalUnapprovedUrls" ma:readOnly="fals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DEC33CC-6844-4F81-B60B-DE0005833E40}"/>
</file>

<file path=customXml/itemProps2.xml><?xml version="1.0" encoding="utf-8"?>
<ds:datastoreItem xmlns:ds="http://schemas.openxmlformats.org/officeDocument/2006/customXml" ds:itemID="{4F2BA893-CFF4-4AF1-9D1D-0600F4183E19}"/>
</file>

<file path=customXml/itemProps3.xml><?xml version="1.0" encoding="utf-8"?>
<ds:datastoreItem xmlns:ds="http://schemas.openxmlformats.org/officeDocument/2006/customXml" ds:itemID="{5A747499-D055-4494-BECF-CC0DD689BDE0}"/>
</file>

<file path=customXml/itemProps4.xml><?xml version="1.0" encoding="utf-8"?>
<ds:datastoreItem xmlns:ds="http://schemas.openxmlformats.org/officeDocument/2006/customXml" ds:itemID="{E73FE736-6F07-46D2-927F-B5FFB35E0FD0}"/>
</file>

<file path=docProps/app.xml><?xml version="1.0" encoding="utf-8"?>
<Properties xmlns="http://schemas.openxmlformats.org/officeDocument/2006/extended-properties" xmlns:vt="http://schemas.openxmlformats.org/officeDocument/2006/docPropsVTypes">
  <TotalTime>4043</TotalTime>
  <Words>568</Words>
  <Application>Microsoft Office PowerPoint</Application>
  <PresentationFormat>On-screen Show (4:3)</PresentationFormat>
  <Paragraphs>133</Paragraphs>
  <Slides>22</Slides>
  <Notes>22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Blank</vt:lpstr>
      <vt:lpstr>Inflation Report  May 2015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Bank of England Inflation Report May 2015 Output and supply</dc:title>
  <dc:subject>Output and supply</dc:subject>
  <dc:creator>Bank of England</dc:creator>
  <cp:keywords/>
  <dc:description/>
  <cp:lastModifiedBy>Chapman, Wayne</cp:lastModifiedBy>
  <cp:revision>1011</cp:revision>
  <cp:lastPrinted>2014-02-11T15:04:13Z</cp:lastPrinted>
  <dcterms:created xsi:type="dcterms:W3CDTF">2012-02-13T16:00:46Z</dcterms:created>
  <dcterms:modified xsi:type="dcterms:W3CDTF">2015-05-12T14:47:41Z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ublicationReviewalChoice">
    <vt:lpwstr/>
  </property>
  <property fmtid="{D5CDD505-2E9C-101B-9397-08002B2CF9AE}" pid="3" name="display_urn:schemas-microsoft-com:office:office#OwnerGroup">
    <vt:lpwstr/>
  </property>
  <property fmtid="{D5CDD505-2E9C-101B-9397-08002B2CF9AE}" pid="4" name="BOETaxonomyField">
    <vt:lpwstr>51;#Inflation Report|85ffdf28-8245-4936-b838-77bb3e9b17d0</vt:lpwstr>
  </property>
  <property fmtid="{D5CDD505-2E9C-101B-9397-08002B2CF9AE}" pid="5" name="TemplateUrl">
    <vt:lpwstr/>
  </property>
  <property fmtid="{D5CDD505-2E9C-101B-9397-08002B2CF9AE}" pid="6" name="Order">
    <vt:r8>591000</vt:r8>
  </property>
  <property fmtid="{D5CDD505-2E9C-101B-9397-08002B2CF9AE}" pid="7" name="xd_ProgID">
    <vt:lpwstr/>
  </property>
  <property fmtid="{D5CDD505-2E9C-101B-9397-08002B2CF9AE}" pid="8" name="ContentTypeId">
    <vt:lpwstr>0x010100EC4B7A2743FA39468C07943C26AE453C</vt:lpwstr>
  </property>
  <property fmtid="{D5CDD505-2E9C-101B-9397-08002B2CF9AE}" pid="9" name="_SourceUrl">
    <vt:lpwstr/>
  </property>
  <property fmtid="{D5CDD505-2E9C-101B-9397-08002B2CF9AE}" pid="10" name="ReviewalDate">
    <vt:lpwstr/>
  </property>
  <property fmtid="{D5CDD505-2E9C-101B-9397-08002B2CF9AE}" pid="11" name="_SharedFileIndex">
    <vt:lpwstr/>
  </property>
</Properties>
</file>